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 id="262" r:id="rId5"/>
    <p:sldId id="263" r:id="rId6"/>
    <p:sldId id="265" r:id="rId7"/>
    <p:sldId id="276" r:id="rId8"/>
    <p:sldId id="267" r:id="rId9"/>
    <p:sldId id="259" r:id="rId10"/>
    <p:sldId id="269"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29" autoAdjust="0"/>
    <p:restoredTop sz="94660"/>
  </p:normalViewPr>
  <p:slideViewPr>
    <p:cSldViewPr snapToGrid="0">
      <p:cViewPr varScale="1">
        <p:scale>
          <a:sx n="75" d="100"/>
          <a:sy n="75" d="100"/>
        </p:scale>
        <p:origin x="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E7C5AE71-92AF-4AEC-98A5-2EECEA70B14C}" type="datetimeFigureOut">
              <a:rPr lang="en-PH" smtClean="0"/>
              <a:t>13/07/2025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85845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7C5AE71-92AF-4AEC-98A5-2EECEA70B14C}" type="datetimeFigureOut">
              <a:rPr lang="en-PH" smtClean="0"/>
              <a:t>13/07/2025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2917595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C5AE71-92AF-4AEC-98A5-2EECEA70B14C}" type="datetimeFigureOut">
              <a:rPr lang="en-PH" smtClean="0"/>
              <a:t>13/07/2025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121452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E7C5AE71-92AF-4AEC-98A5-2EECEA70B14C}" type="datetimeFigureOut">
              <a:rPr lang="en-PH" smtClean="0"/>
              <a:t>13/07/2025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2599858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E7C5AE71-92AF-4AEC-98A5-2EECEA70B14C}" type="datetimeFigureOut">
              <a:rPr lang="en-PH" smtClean="0"/>
              <a:t>13/07/2025</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946983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E7C5AE71-92AF-4AEC-98A5-2EECEA70B14C}" type="datetimeFigureOut">
              <a:rPr lang="en-PH" smtClean="0"/>
              <a:t>13/07/2025</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667684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C5AE71-92AF-4AEC-98A5-2EECEA70B14C}" type="datetimeFigureOut">
              <a:rPr lang="en-PH" smtClean="0"/>
              <a:t>13/07/2025</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1099538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C5AE71-92AF-4AEC-98A5-2EECEA70B14C}" type="datetimeFigureOut">
              <a:rPr lang="en-PH" smtClean="0"/>
              <a:t>13/07/2025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1261638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C5AE71-92AF-4AEC-98A5-2EECEA70B14C}" type="datetimeFigureOut">
              <a:rPr lang="en-PH" smtClean="0"/>
              <a:t>13/07/2025</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2700665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7C5AE71-92AF-4AEC-98A5-2EECEA70B14C}" type="datetimeFigureOut">
              <a:rPr lang="en-PH" smtClean="0"/>
              <a:t>13/07/2025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912332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7C5AE71-92AF-4AEC-98A5-2EECEA70B14C}" type="datetimeFigureOut">
              <a:rPr lang="en-PH" smtClean="0"/>
              <a:t>13/07/2025</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47FE6063-F0D1-4933-87EB-3D299D6AA70A}" type="slidenum">
              <a:rPr lang="en-PH" smtClean="0"/>
              <a:t>‹#›</a:t>
            </a:fld>
            <a:endParaRPr lang="en-PH"/>
          </a:p>
        </p:txBody>
      </p:sp>
    </p:spTree>
    <p:extLst>
      <p:ext uri="{BB962C8B-B14F-4D97-AF65-F5344CB8AC3E}">
        <p14:creationId xmlns:p14="http://schemas.microsoft.com/office/powerpoint/2010/main" val="3748967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5AE71-92AF-4AEC-98A5-2EECEA70B14C}" type="datetimeFigureOut">
              <a:rPr lang="en-PH" smtClean="0"/>
              <a:t>13/07/2025</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E6063-F0D1-4933-87EB-3D299D6AA70A}" type="slidenum">
              <a:rPr lang="en-PH" smtClean="0"/>
              <a:t>‹#›</a:t>
            </a:fld>
            <a:endParaRPr lang="en-PH"/>
          </a:p>
        </p:txBody>
      </p:sp>
    </p:spTree>
    <p:extLst>
      <p:ext uri="{BB962C8B-B14F-4D97-AF65-F5344CB8AC3E}">
        <p14:creationId xmlns:p14="http://schemas.microsoft.com/office/powerpoint/2010/main" val="4015922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789" y="216844"/>
            <a:ext cx="10515600" cy="512205"/>
          </a:xfrm>
        </p:spPr>
        <p:txBody>
          <a:bodyPr>
            <a:normAutofit fontScale="90000"/>
          </a:bodyPr>
          <a:lstStyle/>
          <a:p>
            <a:r>
              <a:rPr lang="en-PH" dirty="0" smtClean="0"/>
              <a:t>Matthew 4:18-22</a:t>
            </a:r>
            <a:endParaRPr lang="en-PH" dirty="0"/>
          </a:p>
        </p:txBody>
      </p:sp>
      <p:sp>
        <p:nvSpPr>
          <p:cNvPr id="3" name="Content Placeholder 2"/>
          <p:cNvSpPr>
            <a:spLocks noGrp="1"/>
          </p:cNvSpPr>
          <p:nvPr>
            <p:ph idx="1"/>
          </p:nvPr>
        </p:nvSpPr>
        <p:spPr>
          <a:xfrm>
            <a:off x="269789" y="889686"/>
            <a:ext cx="11084011" cy="5287277"/>
          </a:xfrm>
        </p:spPr>
        <p:txBody>
          <a:bodyPr>
            <a:noAutofit/>
          </a:bodyPr>
          <a:lstStyle/>
          <a:p>
            <a:pPr marL="0" indent="0">
              <a:buNone/>
            </a:pPr>
            <a:r>
              <a:rPr lang="en-US" sz="4800" dirty="0" smtClean="0"/>
              <a:t>18 As he was walking along the Sea of Galilee, he saw two brothers, Simon (who is called Peter), and his brother Andrew. They were casting a net into the sea—for they were fishermen. 19 “Follow me,” he told them, “and I will make you fish for people.” 20 Immediately they left their nets and followed him. </a:t>
            </a:r>
          </a:p>
          <a:p>
            <a:pPr marL="0" indent="0">
              <a:buNone/>
            </a:pPr>
            <a:endParaRPr lang="en-PH" sz="4800" dirty="0"/>
          </a:p>
        </p:txBody>
      </p:sp>
    </p:spTree>
    <p:extLst>
      <p:ext uri="{BB962C8B-B14F-4D97-AF65-F5344CB8AC3E}">
        <p14:creationId xmlns:p14="http://schemas.microsoft.com/office/powerpoint/2010/main" val="206217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15546"/>
            <a:ext cx="10515600" cy="5361417"/>
          </a:xfrm>
        </p:spPr>
        <p:txBody>
          <a:bodyPr>
            <a:noAutofit/>
          </a:bodyPr>
          <a:lstStyle/>
          <a:p>
            <a:pPr marL="0" indent="0">
              <a:buNone/>
            </a:pPr>
            <a:r>
              <a:rPr lang="en-US" sz="4800" dirty="0" smtClean="0"/>
              <a:t>21 Going on from there, he saw two other brothers, James the son of Zebedee, and his brother John. They were in a boat with Zebedee their father, preparing their nets, and he called them. 22 Immediately they left the boat and their father and followed Him.</a:t>
            </a:r>
          </a:p>
          <a:p>
            <a:pPr marL="0" indent="0">
              <a:buNone/>
            </a:pPr>
            <a:endParaRPr lang="en-PH" sz="4800" dirty="0"/>
          </a:p>
        </p:txBody>
      </p:sp>
    </p:spTree>
    <p:extLst>
      <p:ext uri="{BB962C8B-B14F-4D97-AF65-F5344CB8AC3E}">
        <p14:creationId xmlns:p14="http://schemas.microsoft.com/office/powerpoint/2010/main" val="3945235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64360"/>
            <a:ext cx="6743828" cy="2994374"/>
          </a:xfrm>
        </p:spPr>
        <p:txBody>
          <a:bodyPr>
            <a:noAutofit/>
          </a:bodyPr>
          <a:lstStyle/>
          <a:p>
            <a:r>
              <a:rPr lang="en-PH" sz="8800" dirty="0" smtClean="0"/>
              <a:t>The </a:t>
            </a:r>
            <a:r>
              <a:rPr lang="en-PH" sz="9600" dirty="0" smtClean="0"/>
              <a:t>Call</a:t>
            </a:r>
            <a:r>
              <a:rPr lang="en-PH" sz="8800" dirty="0" smtClean="0"/>
              <a:t> to Discipleship</a:t>
            </a:r>
            <a:endParaRPr lang="en-PH" sz="8800" dirty="0"/>
          </a:p>
        </p:txBody>
      </p:sp>
      <p:sp>
        <p:nvSpPr>
          <p:cNvPr id="3" name="Subtitle 2"/>
          <p:cNvSpPr>
            <a:spLocks noGrp="1"/>
          </p:cNvSpPr>
          <p:nvPr>
            <p:ph type="subTitle" idx="1"/>
          </p:nvPr>
        </p:nvSpPr>
        <p:spPr>
          <a:xfrm>
            <a:off x="493542" y="4884112"/>
            <a:ext cx="5828779" cy="1655762"/>
          </a:xfrm>
        </p:spPr>
        <p:txBody>
          <a:bodyPr>
            <a:normAutofit/>
          </a:bodyPr>
          <a:lstStyle/>
          <a:p>
            <a:r>
              <a:rPr lang="en-PH" sz="3600" dirty="0" smtClean="0"/>
              <a:t>Matthew 4:18-22</a:t>
            </a:r>
          </a:p>
          <a:p>
            <a:r>
              <a:rPr lang="en-US" sz="3600" dirty="0" err="1" smtClean="0"/>
              <a:t>Ptr</a:t>
            </a:r>
            <a:r>
              <a:rPr lang="en-US" sz="3600" dirty="0" smtClean="0"/>
              <a:t>. Rod </a:t>
            </a:r>
            <a:r>
              <a:rPr lang="en-US" sz="3600" dirty="0" err="1" smtClean="0"/>
              <a:t>Lago</a:t>
            </a:r>
            <a:endParaRPr lang="en-PH" sz="3600" dirty="0"/>
          </a:p>
        </p:txBody>
      </p:sp>
      <p:sp>
        <p:nvSpPr>
          <p:cNvPr id="4" name="AutoShape 2" descr="Image result for Call to Discipleship Background"/>
          <p:cNvSpPr>
            <a:spLocks noChangeAspect="1" noChangeArrowheads="1"/>
          </p:cNvSpPr>
          <p:nvPr/>
        </p:nvSpPr>
        <p:spPr bwMode="auto">
          <a:xfrm>
            <a:off x="192644" y="2611094"/>
            <a:ext cx="6430577" cy="643059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
        <p:nvSpPr>
          <p:cNvPr id="5" name="AutoShape 4" descr="Image result for Call to Discipleship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6" name="Picture 5"/>
          <p:cNvPicPr>
            <a:picLocks noChangeAspect="1"/>
          </p:cNvPicPr>
          <p:nvPr/>
        </p:nvPicPr>
        <p:blipFill>
          <a:blip r:embed="rId2"/>
          <a:stretch>
            <a:fillRect/>
          </a:stretch>
        </p:blipFill>
        <p:spPr>
          <a:xfrm>
            <a:off x="6743828" y="-266186"/>
            <a:ext cx="5551145" cy="7124186"/>
          </a:xfrm>
          <a:prstGeom prst="rect">
            <a:avLst/>
          </a:prstGeom>
        </p:spPr>
      </p:pic>
    </p:spTree>
    <p:extLst>
      <p:ext uri="{BB962C8B-B14F-4D97-AF65-F5344CB8AC3E}">
        <p14:creationId xmlns:p14="http://schemas.microsoft.com/office/powerpoint/2010/main" val="238190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iscipleship Training by Advancing Warriors in Wheat Ridge, CO - Align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122"/>
            <a:ext cx="11999934" cy="74896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6285" y="1786153"/>
            <a:ext cx="11209639" cy="3341902"/>
          </a:xfrm>
        </p:spPr>
        <p:style>
          <a:lnRef idx="0">
            <a:scrgbClr r="0" g="0" b="0"/>
          </a:lnRef>
          <a:fillRef idx="1002">
            <a:schemeClr val="lt1"/>
          </a:fillRef>
          <a:effectRef idx="0">
            <a:scrgbClr r="0" g="0" b="0"/>
          </a:effectRef>
          <a:fontRef idx="major"/>
        </p:style>
        <p:txBody>
          <a:bodyPr>
            <a:normAutofit/>
          </a:bodyPr>
          <a:lstStyle/>
          <a:p>
            <a:pPr algn="ctr"/>
            <a:r>
              <a:rPr lang="en-US" sz="8000" dirty="0" smtClean="0"/>
              <a:t>I. </a:t>
            </a:r>
            <a:r>
              <a:rPr lang="en-US" sz="11500" u="sng" dirty="0" smtClean="0">
                <a:solidFill>
                  <a:srgbClr val="FF0000"/>
                </a:solidFill>
              </a:rPr>
              <a:t>J</a:t>
            </a:r>
            <a:r>
              <a:rPr lang="en-US" sz="8000" u="sng" dirty="0" smtClean="0">
                <a:solidFill>
                  <a:srgbClr val="FF0000"/>
                </a:solidFill>
              </a:rPr>
              <a:t>esus calls</a:t>
            </a:r>
            <a:r>
              <a:rPr lang="en-US" sz="8000" dirty="0" smtClean="0"/>
              <a:t> the willing and Obedient.</a:t>
            </a:r>
            <a:endParaRPr lang="en-PH" sz="8000" dirty="0"/>
          </a:p>
        </p:txBody>
      </p:sp>
    </p:spTree>
    <p:extLst>
      <p:ext uri="{BB962C8B-B14F-4D97-AF65-F5344CB8AC3E}">
        <p14:creationId xmlns:p14="http://schemas.microsoft.com/office/powerpoint/2010/main" val="3592995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iscipleship Training by Advancing Warriors in Wheat Ridge, CO - Align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122"/>
            <a:ext cx="11999934" cy="74896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6285" y="1786153"/>
            <a:ext cx="11209639" cy="3341902"/>
          </a:xfrm>
        </p:spPr>
        <p:style>
          <a:lnRef idx="0">
            <a:scrgbClr r="0" g="0" b="0"/>
          </a:lnRef>
          <a:fillRef idx="1002">
            <a:schemeClr val="lt1"/>
          </a:fillRef>
          <a:effectRef idx="0">
            <a:scrgbClr r="0" g="0" b="0"/>
          </a:effectRef>
          <a:fontRef idx="major"/>
        </p:style>
        <p:txBody>
          <a:bodyPr>
            <a:normAutofit/>
          </a:bodyPr>
          <a:lstStyle/>
          <a:p>
            <a:pPr algn="ctr"/>
            <a:r>
              <a:rPr lang="en-US" sz="8000" dirty="0" smtClean="0"/>
              <a:t>II. </a:t>
            </a:r>
            <a:r>
              <a:rPr lang="en-US" sz="11500" u="sng" dirty="0" smtClean="0">
                <a:solidFill>
                  <a:srgbClr val="FF0000"/>
                </a:solidFill>
              </a:rPr>
              <a:t>J</a:t>
            </a:r>
            <a:r>
              <a:rPr lang="en-US" sz="8000" u="sng" dirty="0" smtClean="0">
                <a:solidFill>
                  <a:srgbClr val="FF0000"/>
                </a:solidFill>
              </a:rPr>
              <a:t>esus is </a:t>
            </a:r>
            <a:r>
              <a:rPr lang="en-US" sz="8000" dirty="0" smtClean="0"/>
              <a:t>the one who calls.</a:t>
            </a:r>
            <a:endParaRPr lang="en-PH" sz="8000" dirty="0"/>
          </a:p>
        </p:txBody>
      </p:sp>
    </p:spTree>
    <p:extLst>
      <p:ext uri="{BB962C8B-B14F-4D97-AF65-F5344CB8AC3E}">
        <p14:creationId xmlns:p14="http://schemas.microsoft.com/office/powerpoint/2010/main" val="1611997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There Is Only One Way To Follow 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122"/>
            <a:ext cx="12192000" cy="80062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6285" y="1786153"/>
            <a:ext cx="11209639" cy="3341902"/>
          </a:xfrm>
        </p:spPr>
        <p:style>
          <a:lnRef idx="0">
            <a:scrgbClr r="0" g="0" b="0"/>
          </a:lnRef>
          <a:fillRef idx="1002">
            <a:schemeClr val="lt1"/>
          </a:fillRef>
          <a:effectRef idx="0">
            <a:scrgbClr r="0" g="0" b="0"/>
          </a:effectRef>
          <a:fontRef idx="major"/>
        </p:style>
        <p:txBody>
          <a:bodyPr>
            <a:normAutofit/>
          </a:bodyPr>
          <a:lstStyle/>
          <a:p>
            <a:pPr algn="ctr"/>
            <a:r>
              <a:rPr lang="en-US" sz="8000" dirty="0" smtClean="0"/>
              <a:t>III. </a:t>
            </a:r>
            <a:r>
              <a:rPr lang="en-US" sz="11500" u="sng" dirty="0" smtClean="0">
                <a:solidFill>
                  <a:srgbClr val="FF0000"/>
                </a:solidFill>
              </a:rPr>
              <a:t>J</a:t>
            </a:r>
            <a:r>
              <a:rPr lang="en-US" sz="8000" u="sng" dirty="0" smtClean="0">
                <a:solidFill>
                  <a:srgbClr val="FF0000"/>
                </a:solidFill>
              </a:rPr>
              <a:t>esus call</a:t>
            </a:r>
            <a:r>
              <a:rPr lang="en-US" sz="8000" dirty="0" smtClean="0"/>
              <a:t> us to follow .</a:t>
            </a:r>
            <a:endParaRPr lang="en-PH" sz="8000" dirty="0"/>
          </a:p>
        </p:txBody>
      </p:sp>
      <p:sp>
        <p:nvSpPr>
          <p:cNvPr id="3" name="Content Placeholder 2"/>
          <p:cNvSpPr>
            <a:spLocks noGrp="1"/>
          </p:cNvSpPr>
          <p:nvPr>
            <p:ph idx="1"/>
          </p:nvPr>
        </p:nvSpPr>
        <p:spPr/>
        <p:txBody>
          <a:bodyPr/>
          <a:lstStyle/>
          <a:p>
            <a:endParaRPr lang="en-PH"/>
          </a:p>
        </p:txBody>
      </p:sp>
    </p:spTree>
    <p:extLst>
      <p:ext uri="{BB962C8B-B14F-4D97-AF65-F5344CB8AC3E}">
        <p14:creationId xmlns:p14="http://schemas.microsoft.com/office/powerpoint/2010/main" val="4002303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iscipleship Training by Advancing Warriors in Wheat Ridge, CO - Align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122"/>
            <a:ext cx="11999934" cy="74896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re Is Only One Way To Follow Je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122"/>
            <a:ext cx="12192000" cy="80062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6285" y="1786153"/>
            <a:ext cx="11209639" cy="3341902"/>
          </a:xfrm>
        </p:spPr>
        <p:style>
          <a:lnRef idx="0">
            <a:scrgbClr r="0" g="0" b="0"/>
          </a:lnRef>
          <a:fillRef idx="1002">
            <a:schemeClr val="lt1"/>
          </a:fillRef>
          <a:effectRef idx="0">
            <a:scrgbClr r="0" g="0" b="0"/>
          </a:effectRef>
          <a:fontRef idx="major"/>
        </p:style>
        <p:txBody>
          <a:bodyPr>
            <a:normAutofit/>
          </a:bodyPr>
          <a:lstStyle/>
          <a:p>
            <a:pPr algn="ctr"/>
            <a:r>
              <a:rPr lang="en-US" sz="8000" dirty="0" smtClean="0"/>
              <a:t>IV. </a:t>
            </a:r>
            <a:r>
              <a:rPr lang="en-US" sz="11500" u="sng" dirty="0" smtClean="0">
                <a:solidFill>
                  <a:srgbClr val="FF0000"/>
                </a:solidFill>
              </a:rPr>
              <a:t>J</a:t>
            </a:r>
            <a:r>
              <a:rPr lang="en-US" sz="8000" u="sng" dirty="0" smtClean="0">
                <a:solidFill>
                  <a:srgbClr val="FF0000"/>
                </a:solidFill>
              </a:rPr>
              <a:t>esus calls</a:t>
            </a:r>
            <a:r>
              <a:rPr lang="en-US" sz="8000" dirty="0" smtClean="0"/>
              <a:t> us fully.</a:t>
            </a:r>
            <a:endParaRPr lang="en-PH" sz="8000" dirty="0"/>
          </a:p>
        </p:txBody>
      </p:sp>
      <p:sp>
        <p:nvSpPr>
          <p:cNvPr id="3" name="AutoShape 2" descr="Luke 6:12-16 - A Few Good Men: The Twelve Apostles - Redeeming Go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spTree>
    <p:extLst>
      <p:ext uri="{BB962C8B-B14F-4D97-AF65-F5344CB8AC3E}">
        <p14:creationId xmlns:p14="http://schemas.microsoft.com/office/powerpoint/2010/main" val="2419235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iscipleship Training by Advancing Warriors in Wheat Ridge, CO - Align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122"/>
            <a:ext cx="11999934" cy="74896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There Is Only One Way To Follow Je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122"/>
            <a:ext cx="12192000" cy="80062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56285" y="1786153"/>
            <a:ext cx="11209639" cy="3341902"/>
          </a:xfrm>
        </p:spPr>
        <p:style>
          <a:lnRef idx="0">
            <a:scrgbClr r="0" g="0" b="0"/>
          </a:lnRef>
          <a:fillRef idx="1002">
            <a:schemeClr val="lt1"/>
          </a:fillRef>
          <a:effectRef idx="0">
            <a:scrgbClr r="0" g="0" b="0"/>
          </a:effectRef>
          <a:fontRef idx="major"/>
        </p:style>
        <p:txBody>
          <a:bodyPr>
            <a:normAutofit/>
          </a:bodyPr>
          <a:lstStyle/>
          <a:p>
            <a:pPr algn="ctr"/>
            <a:r>
              <a:rPr lang="en-US" sz="8000" dirty="0" smtClean="0"/>
              <a:t>V. </a:t>
            </a:r>
            <a:r>
              <a:rPr lang="en-US" sz="11500" u="sng" dirty="0" smtClean="0">
                <a:solidFill>
                  <a:srgbClr val="FF0000"/>
                </a:solidFill>
              </a:rPr>
              <a:t>J</a:t>
            </a:r>
            <a:r>
              <a:rPr lang="en-US" sz="8000" u="sng" dirty="0" smtClean="0">
                <a:solidFill>
                  <a:srgbClr val="FF0000"/>
                </a:solidFill>
              </a:rPr>
              <a:t>esus calls</a:t>
            </a:r>
            <a:r>
              <a:rPr lang="en-US" sz="8000" dirty="0" smtClean="0"/>
              <a:t> us to faithfulness.</a:t>
            </a:r>
            <a:endParaRPr lang="en-PH" sz="8000" dirty="0"/>
          </a:p>
        </p:txBody>
      </p:sp>
    </p:spTree>
    <p:extLst>
      <p:ext uri="{BB962C8B-B14F-4D97-AF65-F5344CB8AC3E}">
        <p14:creationId xmlns:p14="http://schemas.microsoft.com/office/powerpoint/2010/main" val="2684235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0"/>
            <a:ext cx="11208608" cy="1325563"/>
          </a:xfrm>
        </p:spPr>
        <p:txBody>
          <a:bodyPr/>
          <a:lstStyle/>
          <a:p>
            <a:pPr algn="ctr"/>
            <a:r>
              <a:rPr lang="en-US" dirty="0" smtClean="0"/>
              <a:t>CONCLUSION:</a:t>
            </a:r>
            <a:endParaRPr lang="en-PH" dirty="0"/>
          </a:p>
        </p:txBody>
      </p:sp>
      <p:sp>
        <p:nvSpPr>
          <p:cNvPr id="3" name="Content Placeholder 2"/>
          <p:cNvSpPr>
            <a:spLocks noGrp="1"/>
          </p:cNvSpPr>
          <p:nvPr>
            <p:ph idx="1"/>
          </p:nvPr>
        </p:nvSpPr>
        <p:spPr>
          <a:xfrm>
            <a:off x="160637" y="1248032"/>
            <a:ext cx="11813059" cy="5301049"/>
          </a:xfrm>
        </p:spPr>
        <p:txBody>
          <a:bodyPr>
            <a:noAutofit/>
          </a:bodyPr>
          <a:lstStyle/>
          <a:p>
            <a:pPr marL="0" indent="0">
              <a:buNone/>
            </a:pPr>
            <a:r>
              <a:rPr lang="en-US" sz="3200" dirty="0" smtClean="0"/>
              <a:t>Jesus is calling us to follow Him. We are to follow Him fully and faithfully. Part of the calling means that we are to invite others to follow Jesus and help them follow Him.  </a:t>
            </a:r>
          </a:p>
          <a:p>
            <a:pPr marL="0" indent="0">
              <a:buNone/>
            </a:pPr>
            <a:endParaRPr lang="en-US" sz="3200" dirty="0" smtClean="0"/>
          </a:p>
          <a:p>
            <a:pPr marL="0" indent="0">
              <a:buNone/>
            </a:pPr>
            <a:r>
              <a:rPr lang="en-US" sz="3200" dirty="0" smtClean="0"/>
              <a:t>This year, we’re really going to push each other, encourage each other, and pray for one another to really live as followers of Jesus. </a:t>
            </a:r>
          </a:p>
          <a:p>
            <a:pPr marL="0" indent="0">
              <a:buNone/>
            </a:pPr>
            <a:r>
              <a:rPr lang="en-US" sz="3200" dirty="0" smtClean="0"/>
              <a:t>Everyone bow their heads and close their eyes for just a moment. As you do, answer these questions quietly in your head: </a:t>
            </a:r>
          </a:p>
        </p:txBody>
      </p:sp>
    </p:spTree>
    <p:extLst>
      <p:ext uri="{BB962C8B-B14F-4D97-AF65-F5344CB8AC3E}">
        <p14:creationId xmlns:p14="http://schemas.microsoft.com/office/powerpoint/2010/main" val="1941069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0"/>
            <a:ext cx="11208608" cy="1325563"/>
          </a:xfrm>
        </p:spPr>
        <p:txBody>
          <a:bodyPr/>
          <a:lstStyle/>
          <a:p>
            <a:pPr algn="ctr"/>
            <a:r>
              <a:rPr lang="en-US" dirty="0" smtClean="0"/>
              <a:t>CONCLUSION:</a:t>
            </a:r>
            <a:endParaRPr lang="en-PH" dirty="0"/>
          </a:p>
        </p:txBody>
      </p:sp>
      <p:sp>
        <p:nvSpPr>
          <p:cNvPr id="3" name="Content Placeholder 2"/>
          <p:cNvSpPr>
            <a:spLocks noGrp="1"/>
          </p:cNvSpPr>
          <p:nvPr>
            <p:ph idx="1"/>
          </p:nvPr>
        </p:nvSpPr>
        <p:spPr>
          <a:xfrm>
            <a:off x="160637" y="1173892"/>
            <a:ext cx="11813059" cy="5375189"/>
          </a:xfrm>
        </p:spPr>
        <p:txBody>
          <a:bodyPr>
            <a:noAutofit/>
          </a:bodyPr>
          <a:lstStyle/>
          <a:p>
            <a:pPr marL="0" indent="0">
              <a:buNone/>
            </a:pPr>
            <a:r>
              <a:rPr lang="en-US" sz="3600" dirty="0" smtClean="0"/>
              <a:t>Am I a follower of Jesus? </a:t>
            </a:r>
          </a:p>
          <a:p>
            <a:pPr marL="0" indent="0">
              <a:buNone/>
            </a:pPr>
            <a:endParaRPr lang="en-US" sz="3600" dirty="0" smtClean="0"/>
          </a:p>
          <a:p>
            <a:pPr marL="0" indent="0">
              <a:buNone/>
            </a:pPr>
            <a:r>
              <a:rPr lang="en-US" sz="3600" dirty="0" smtClean="0"/>
              <a:t>Am I fully following Jesus? </a:t>
            </a:r>
          </a:p>
          <a:p>
            <a:pPr marL="0" indent="0">
              <a:buNone/>
            </a:pPr>
            <a:endParaRPr lang="en-US" sz="3600" dirty="0" smtClean="0"/>
          </a:p>
          <a:p>
            <a:pPr marL="0" indent="0">
              <a:buNone/>
            </a:pPr>
            <a:r>
              <a:rPr lang="en-US" sz="3600" dirty="0" smtClean="0"/>
              <a:t>Am I faithfully following Jesus? </a:t>
            </a:r>
          </a:p>
          <a:p>
            <a:pPr marL="0" indent="0">
              <a:buNone/>
            </a:pPr>
            <a:endParaRPr lang="en-US" sz="3600" dirty="0" smtClean="0"/>
          </a:p>
          <a:p>
            <a:pPr marL="0" indent="0">
              <a:buNone/>
            </a:pPr>
            <a:r>
              <a:rPr lang="en-US" sz="3600" dirty="0" smtClean="0"/>
              <a:t>Am I helping others follow Jesus? </a:t>
            </a:r>
          </a:p>
          <a:p>
            <a:pPr marL="0" indent="0">
              <a:buNone/>
            </a:pPr>
            <a:endParaRPr lang="en-US" sz="3600" dirty="0" smtClean="0"/>
          </a:p>
          <a:p>
            <a:pPr marL="0" indent="0">
              <a:buNone/>
            </a:pPr>
            <a:r>
              <a:rPr lang="en-US" sz="3600" dirty="0" smtClean="0"/>
              <a:t>Am I willing to take the steps to really follow Jesus? </a:t>
            </a:r>
          </a:p>
        </p:txBody>
      </p:sp>
    </p:spTree>
    <p:extLst>
      <p:ext uri="{BB962C8B-B14F-4D97-AF65-F5344CB8AC3E}">
        <p14:creationId xmlns:p14="http://schemas.microsoft.com/office/powerpoint/2010/main" val="941719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0"/>
            <a:ext cx="11208608" cy="1325563"/>
          </a:xfrm>
        </p:spPr>
        <p:txBody>
          <a:bodyPr/>
          <a:lstStyle/>
          <a:p>
            <a:pPr algn="ctr"/>
            <a:r>
              <a:rPr lang="en-US" dirty="0" smtClean="0"/>
              <a:t>CONCLUSION:</a:t>
            </a:r>
            <a:endParaRPr lang="en-PH" dirty="0"/>
          </a:p>
        </p:txBody>
      </p:sp>
      <p:sp>
        <p:nvSpPr>
          <p:cNvPr id="3" name="Content Placeholder 2"/>
          <p:cNvSpPr>
            <a:spLocks noGrp="1"/>
          </p:cNvSpPr>
          <p:nvPr>
            <p:ph idx="1"/>
          </p:nvPr>
        </p:nvSpPr>
        <p:spPr>
          <a:xfrm>
            <a:off x="160637" y="1173892"/>
            <a:ext cx="11813059" cy="5375189"/>
          </a:xfrm>
        </p:spPr>
        <p:txBody>
          <a:bodyPr>
            <a:noAutofit/>
          </a:bodyPr>
          <a:lstStyle/>
          <a:p>
            <a:pPr marL="0" indent="0">
              <a:buNone/>
            </a:pPr>
            <a:endParaRPr lang="en-US" sz="4400" dirty="0" smtClean="0"/>
          </a:p>
          <a:p>
            <a:pPr marL="0" indent="0">
              <a:buNone/>
            </a:pPr>
            <a:r>
              <a:rPr lang="en-US" sz="4400" dirty="0" smtClean="0"/>
              <a:t>Church, could you imagine what would happen in our church, our community, and our world if we all committed to following Jesus faithfully and fully. Can you imagine if we all developed just one disciple this year?</a:t>
            </a:r>
          </a:p>
        </p:txBody>
      </p:sp>
    </p:spTree>
    <p:extLst>
      <p:ext uri="{BB962C8B-B14F-4D97-AF65-F5344CB8AC3E}">
        <p14:creationId xmlns:p14="http://schemas.microsoft.com/office/powerpoint/2010/main" val="1160552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353</Words>
  <Application>Microsoft Office PowerPoint</Application>
  <PresentationFormat>Widescreen</PresentationFormat>
  <Paragraphs>29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Matthew 4:18-22</vt:lpstr>
      <vt:lpstr>PowerPoint Presentation</vt:lpstr>
      <vt:lpstr>The Call to Discipleship</vt:lpstr>
      <vt:lpstr>I. Jesus calls the willing and Obedient.</vt:lpstr>
      <vt:lpstr>II. Jesus is the one who calls.</vt:lpstr>
      <vt:lpstr>III. Jesus call us to follow .</vt:lpstr>
      <vt:lpstr>IV. Jesus calls us fully.</vt:lpstr>
      <vt:lpstr>V. Jesus calls us to faithfulness.</vt:lpstr>
      <vt:lpstr>CONCLUSION:</vt:lpstr>
      <vt:lpstr>CONCLUSION:</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Call to Discipleship</dc:title>
  <dc:creator>New User</dc:creator>
  <cp:lastModifiedBy>New User</cp:lastModifiedBy>
  <cp:revision>20</cp:revision>
  <dcterms:created xsi:type="dcterms:W3CDTF">2025-07-13T00:28:41Z</dcterms:created>
  <dcterms:modified xsi:type="dcterms:W3CDTF">2025-07-13T04:17:35Z</dcterms:modified>
</cp:coreProperties>
</file>